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144" r:id="rId2"/>
    <p:sldMasterId id="2147484180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60" r:id="rId6"/>
    <p:sldId id="276" r:id="rId7"/>
    <p:sldId id="263" r:id="rId8"/>
    <p:sldId id="274" r:id="rId9"/>
    <p:sldId id="285" r:id="rId10"/>
    <p:sldId id="286" r:id="rId11"/>
    <p:sldId id="287" r:id="rId12"/>
    <p:sldId id="271" r:id="rId13"/>
    <p:sldId id="272" r:id="rId14"/>
  </p:sldIdLst>
  <p:sldSz cx="9144000" cy="6858000" type="screen4x3"/>
  <p:notesSz cx="7077075" cy="9363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B274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88221" autoAdjust="0"/>
  </p:normalViewPr>
  <p:slideViewPr>
    <p:cSldViewPr snapToObjects="1">
      <p:cViewPr>
        <p:scale>
          <a:sx n="100" d="100"/>
          <a:sy n="100" d="100"/>
        </p:scale>
        <p:origin x="-744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2" cy="468154"/>
          </a:xfrm>
          <a:prstGeom prst="rect">
            <a:avLst/>
          </a:prstGeom>
        </p:spPr>
        <p:txBody>
          <a:bodyPr vert="horz" lIns="93930" tIns="46965" rIns="93930" bIns="46965" rtlCol="0"/>
          <a:lstStyle>
            <a:lvl1pPr algn="l">
              <a:defRPr sz="1200" smtClean="0"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2" cy="468154"/>
          </a:xfrm>
          <a:prstGeom prst="rect">
            <a:avLst/>
          </a:prstGeom>
        </p:spPr>
        <p:txBody>
          <a:bodyPr vert="horz" lIns="93930" tIns="46965" rIns="93930" bIns="46965" rtlCol="0"/>
          <a:lstStyle>
            <a:lvl1pPr algn="r">
              <a:defRPr sz="1200" smtClean="0"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fld id="{6D025474-CADA-4726-A4AC-0F6FBE5815D3}" type="datetimeFigureOut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93297"/>
            <a:ext cx="3066732" cy="468154"/>
          </a:xfrm>
          <a:prstGeom prst="rect">
            <a:avLst/>
          </a:prstGeom>
        </p:spPr>
        <p:txBody>
          <a:bodyPr vert="horz" lIns="93930" tIns="46965" rIns="93930" bIns="46965" rtlCol="0" anchor="b"/>
          <a:lstStyle>
            <a:lvl1pPr algn="l">
              <a:defRPr sz="1200" smtClean="0"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7"/>
            <a:ext cx="3066732" cy="468154"/>
          </a:xfrm>
          <a:prstGeom prst="rect">
            <a:avLst/>
          </a:prstGeom>
        </p:spPr>
        <p:txBody>
          <a:bodyPr vert="horz" lIns="93930" tIns="46965" rIns="93930" bIns="46965" rtlCol="0" anchor="b"/>
          <a:lstStyle>
            <a:lvl1pPr algn="r">
              <a:defRPr sz="1200" smtClean="0"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fld id="{054BDD3D-4C6C-47C1-BF15-F68E60879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77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2" cy="468154"/>
          </a:xfrm>
          <a:prstGeom prst="rect">
            <a:avLst/>
          </a:prstGeom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2" cy="468154"/>
          </a:xfrm>
          <a:prstGeom prst="rect">
            <a:avLst/>
          </a:prstGeom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CD7374F3-0A9A-4307-9E07-670DCC85BEFC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930" tIns="46965" rIns="93930" bIns="4696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3"/>
            <a:ext cx="5661660" cy="4213384"/>
          </a:xfrm>
          <a:prstGeom prst="rect">
            <a:avLst/>
          </a:prstGeom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297"/>
            <a:ext cx="3066732" cy="468154"/>
          </a:xfrm>
          <a:prstGeom prst="rect">
            <a:avLst/>
          </a:prstGeom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2" cy="468154"/>
          </a:xfrm>
          <a:prstGeom prst="rect">
            <a:avLst/>
          </a:prstGeom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2AE72836-C3EE-4566-8E2A-91C602C6B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680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63175" indent="-2935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74115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43762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113408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83054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3052700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522346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991992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>
              <a:defRPr/>
            </a:pPr>
            <a:fld id="{76EE2080-44C8-42EA-8A5D-FD0FA3CB6AB4}" type="slidenum">
              <a:rPr lang="en-US" smtClean="0">
                <a:latin typeface="Calibri" pitchFamily="-106" charset="0"/>
              </a:rPr>
              <a:pPr eaLnBrk="1" hangingPunct="1">
                <a:defRPr/>
              </a:pPr>
              <a:t>1</a:t>
            </a:fld>
            <a:endParaRPr lang="en-US" dirty="0" smtClean="0">
              <a:latin typeface="Calibri" pitchFamily="-10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48CFF-80A2-4BC6-9099-869674EDFEF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72836-C3EE-4566-8E2A-91C602C6B0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18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b="1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63175" indent="-2935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74115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43762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113408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83054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3052700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522346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991992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>
              <a:defRPr/>
            </a:pPr>
            <a:fld id="{4DB37674-83D7-468D-95E4-917BDB2498AD}" type="slidenum">
              <a:rPr lang="en-US" smtClean="0">
                <a:latin typeface="Calibri" pitchFamily="-106" charset="0"/>
              </a:rPr>
              <a:pPr eaLnBrk="1" hangingPunct="1">
                <a:defRPr/>
              </a:pPr>
              <a:t>2</a:t>
            </a:fld>
            <a:endParaRPr lang="en-US" dirty="0" smtClean="0">
              <a:latin typeface="Calibri" pitchFamily="-10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0"/>
              </a:spcBef>
              <a:tabLst>
                <a:tab pos="587058" algn="l"/>
              </a:tabLst>
            </a:pPr>
            <a:endParaRPr lang="en-US" sz="1600" b="1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63175" indent="-2935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74115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43762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113408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83054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3052700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522346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991992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>
              <a:defRPr/>
            </a:pPr>
            <a:fld id="{E8A24C27-35C0-40E7-9465-E03545CA706A}" type="slidenum">
              <a:rPr lang="en-US" smtClean="0">
                <a:latin typeface="Calibri" pitchFamily="-106" charset="0"/>
              </a:rPr>
              <a:pPr eaLnBrk="1" hangingPunct="1">
                <a:defRPr/>
              </a:pPr>
              <a:t>3</a:t>
            </a:fld>
            <a:endParaRPr lang="en-US" dirty="0" smtClean="0">
              <a:latin typeface="Calibri" pitchFamily="-10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72836-C3EE-4566-8E2A-91C602C6B0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61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b="1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5DBA19-9238-407D-B45B-D58FB09469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/>
          <a:p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E6750-A149-464A-9A72-E7E766494C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3175" indent="-2935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4115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3762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13408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83054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52700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22346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91992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046BF26-D6F6-47F7-8FD3-5EED6A577DD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7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3175" indent="-2935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4115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3762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13408" indent="-23482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83054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52700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22346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91992" indent="-234823" defTabSz="4696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B166405-2947-454D-A2B3-1D85DB2F6EC4}" type="slidenum">
              <a:rPr lang="en-US" smtClean="0">
                <a:latin typeface="Calibri" pitchFamily="34" charset="0"/>
              </a:rPr>
              <a:pPr eaLnBrk="1" hangingPunct="1">
                <a:defRPr/>
              </a:pPr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baseline="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E6750-A149-464A-9A72-E7E766494C3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2323B01-0863-4AC0-9E28-2EA11FADBB38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62014DF9-7DA1-46E3-BDDA-395287F6A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86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7D9EC75-4403-44D5-B9CF-5A26745AA120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AF0AA558-45CE-4161-A790-D812A7E2B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943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2E982649-118F-4337-8C5F-59D4C6685D6B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976B5254-2472-441A-8F97-A30B3B575E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131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8371A3D-44FF-4515-BF2F-4E1CC23BE73E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44BCA0-CF85-46B6-AFBB-11E0F34ED55F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13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1163F3A-14C3-48DF-A4F4-25F0F731235C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F8EF12-C020-4567-BDC7-E9FB742C2FD3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54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568D897-2CBB-4F7B-BAEB-169924DA0CB0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0A81CC6-7AB6-4329-8CB1-9F41FC42B8F3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02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9687537-A33C-4F38-A1DF-952908E78601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9CDA81-CC79-4615-8874-6710CB7CF642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77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3E13D6D-F757-4241-8613-D0F7FF8B76C1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9353340-0E79-4A35-801F-EB6CA02569A8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699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7CC0717-061C-4460-8D1A-C7C5967E6475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19B622-97FC-4E92-AF76-8E96B9851C57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2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DE70B8D-F5E1-42F5-9917-1152BF70BA09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E14157-18DB-4AB3-83E3-5BF4A0809049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37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31C858-1CD5-4537-AE1E-E1BEADEE3872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8F7F3C-6232-4803-BB09-8CA2E862C8E8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5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3E1DBB2-9EB5-4261-A9C0-EA8A46E4DEF4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FCB0688F-0CCA-4AC1-AFBC-4C9A4AE3A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5821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FBEDF16-C52E-4370-A6D5-451088ACA2CB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7E5EAC5-4FDC-440C-9CC7-126A8ADC9AC7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251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8545638-8A08-46F9-8283-04E75BC9EE8B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6A969FB-A2B2-4E61-BB90-CB02401E79EA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4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0D33E55-F60F-4A8E-9936-9C4120EA2318}" type="datetime1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5/15/2013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28D06CC-43E8-4DD7-9510-77D018752356}" type="slidenum">
              <a:rPr lang="en-US">
                <a:solidFill>
                  <a:prstClr val="black"/>
                </a:solidFill>
                <a:ea typeface="ＭＳ Ｐゴシック" pitchFamily="-106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551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166F7EF-CB1F-4CBB-ABB2-041F937F033F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906A1501-A128-4AE9-B260-3B5265455B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302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529A54B-D593-4250-B885-1345A616F034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63427A3-4F1C-4E04-A9AC-3C942E5AE0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546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646AF08B-CF54-4715-A06A-974CD1BA5CAD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C7132573-6191-4498-998E-E5C6249115D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081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BFC9783A-0F03-416D-AC99-AE604337A9D4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F2581DD2-82E0-4669-B355-A59C7C9561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432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3FB6352-7BED-420D-A299-F8EF3584EB07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5648D46B-0984-45A9-97C3-064286C85EC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69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0C6F1C8-CA4E-4871-A24C-80343C32174C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D62EAE80-D847-4C1A-9318-7262D933F5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011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5AECA4F-E539-4196-9FEA-47CE52112C9D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96F62ADC-B096-4C42-B767-3014C6B5328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0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4450621C-D481-419E-AF3D-FBEE11855766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A6D7D2AE-9F5F-4C48-8AE7-7269CD887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153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F59DED76-F13B-4B56-A7BB-F6F0C044AF00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E0C89DFC-955D-4776-AE87-D9FF42C2B32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205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0DBE231-62C3-472B-A141-C3488A86D946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2C1C2A7-5B31-424D-8398-BF09736066B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73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A4A781CC-5E30-411C-8E33-B02C106A1876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98BADA7A-3F54-44ED-8E80-436D74076D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881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EF95D94C-BB73-4720-805F-B2DA6E3BD0C2}" type="datetime1">
              <a:rPr lang="en-US">
                <a:solidFill>
                  <a:prstClr val="black"/>
                </a:solidFill>
              </a:rPr>
              <a:pPr>
                <a:defRPr/>
              </a:pPr>
              <a:t>5/15/2013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F7758AF0-45BC-44E9-82CC-36D64BCE85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01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BFE1C720-0DE6-4AEC-BD6F-7BD8D983F41E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E6D3232-9711-4651-A1F3-9691CA7DF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39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9B88252-9A31-4E40-92E0-8AEB9C119E1E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E2AECD2-3A56-44A8-9271-FDB87B0C4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70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27837FC3-156F-4C69-B072-4A397BD4229F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A005BDE-70B5-4032-8CCB-EFECD2AF9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10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78C2D45-2A33-4AF5-928C-B43EECB5F75C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376B4D79-6F08-419B-A804-CC97C9942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5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C1866760-2CEF-49C5-9E2D-88FC5D3D677C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6DBEE81-1AE4-428F-B7DD-6D3371939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675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D6FE863B-B008-44D5-9326-84D24A9B0D91}" type="datetime1">
              <a:rPr lang="en-US"/>
              <a:pPr>
                <a:defRPr/>
              </a:pPr>
              <a:t>5/15/2013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CF343A0E-139A-4A02-8CCA-B44528310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701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GPO_fdlp_GENERI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GPO_fdlp_GENERI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071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GPO_fdlp_GENERI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976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baish@gpo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695325" y="2895600"/>
            <a:ext cx="5019675" cy="7842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Aft>
                <a:spcPts val="6000"/>
              </a:spcAft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FDLP Forecast Study </a:t>
            </a:r>
            <a:r>
              <a:rPr lang="en-US" sz="40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/>
            </a:r>
            <a:br>
              <a:rPr lang="en-US" sz="40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</a:br>
            <a:r>
              <a:rPr lang="en-US" sz="48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/>
            </a:r>
            <a:br>
              <a:rPr lang="en-US" sz="48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</a:br>
            <a:endParaRPr lang="en-US" sz="4000" b="1" dirty="0" smtClean="0">
              <a:solidFill>
                <a:srgbClr val="7F7F7F"/>
              </a:solidFill>
              <a:latin typeface="Helvetica" pitchFamily="-106" charset="0"/>
              <a:ea typeface="ＭＳ Ｐゴシック" pitchFamily="34" charset="-128"/>
              <a:cs typeface="Helvetica" pitchFamily="-106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458200" cy="1371600"/>
          </a:xfrm>
        </p:spPr>
        <p:txBody>
          <a:bodyPr/>
          <a:lstStyle/>
          <a:p>
            <a:pPr algn="l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Discovering the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Path to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Achieve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Our Shared Vision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352800" y="4267795"/>
            <a:ext cx="5562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Helvetica" pitchFamily="-106" charset="0"/>
                <a:cs typeface="Helvetica" pitchFamily="-106" charset="0"/>
              </a:rPr>
              <a:t>Mary Alice Baish</a:t>
            </a:r>
          </a:p>
          <a:p>
            <a:pPr algn="r"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Helvetica" pitchFamily="-106" charset="0"/>
                <a:cs typeface="Helvetica" pitchFamily="-106" charset="0"/>
              </a:rPr>
              <a:t>Superintendent of Documents</a:t>
            </a:r>
          </a:p>
          <a:p>
            <a:pPr algn="r" eaLnBrk="1" hangingPunct="1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Helvetica" pitchFamily="-106" charset="0"/>
              <a:cs typeface="Helvetica" pitchFamily="-106" charset="0"/>
            </a:endParaRPr>
          </a:p>
          <a:p>
            <a:pPr algn="r" eaLnBrk="1" hangingPunct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itchFamily="-106" charset="0"/>
                <a:cs typeface="Helvetica" pitchFamily="-106" charset="0"/>
              </a:rPr>
              <a:t>Northwest Government Information Network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Helvetica" pitchFamily="-106" charset="0"/>
              <a:cs typeface="Helvetica" pitchFamily="-106" charset="0"/>
            </a:endParaRPr>
          </a:p>
          <a:p>
            <a:pPr algn="r" eaLnBrk="1" hangingPunct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itchFamily="-106" charset="0"/>
                <a:cs typeface="Helvetica" pitchFamily="-106" charset="0"/>
              </a:rPr>
              <a:t>November 26,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itchFamily="-106" charset="0"/>
                <a:cs typeface="Helvetica" pitchFamily="-106" charset="0"/>
              </a:rPr>
              <a:t>2012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71525" y="2743200"/>
            <a:ext cx="7458075" cy="0"/>
          </a:xfrm>
          <a:prstGeom prst="line">
            <a:avLst/>
          </a:prstGeom>
          <a:ln>
            <a:solidFill>
              <a:srgbClr val="B2740E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533400" y="868923"/>
            <a:ext cx="7696200" cy="126467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Moving Toward Strategic Plans and the FDLP of the Future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2151" y="2971800"/>
            <a:ext cx="3733800" cy="2438400"/>
          </a:xfrm>
        </p:spPr>
        <p:txBody>
          <a:bodyPr/>
          <a:lstStyle/>
          <a:p>
            <a:pPr marL="457200" indent="-45720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In  Process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Doable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Possible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Requires legal change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7851" y="2209800"/>
            <a:ext cx="4337524" cy="37338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30000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868362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Questions?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914400" y="2895600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/>
              <a:t>Mary Alice Baish, </a:t>
            </a:r>
            <a:r>
              <a:rPr lang="en-US" sz="3200" dirty="0" smtClean="0">
                <a:hlinkClick r:id="rId3"/>
              </a:rPr>
              <a:t>mabaish@gpo.gov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228600" y="838200"/>
            <a:ext cx="84582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Principles of Government Information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28600" y="18288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>
                <a:latin typeface="Helvetica" pitchFamily="-106" charset="0"/>
                <a:cs typeface="Helvetica" pitchFamily="-106" charset="0"/>
              </a:rPr>
              <a:t>The public has the right of access to government information</a:t>
            </a:r>
          </a:p>
          <a:p>
            <a:pPr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>
                <a:latin typeface="Helvetica" pitchFamily="-106" charset="0"/>
                <a:cs typeface="Helvetica" pitchFamily="-106" charset="0"/>
              </a:rPr>
              <a:t>Government has the obligation to disseminate and provide broad public access to its information</a:t>
            </a:r>
          </a:p>
          <a:p>
            <a:pPr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>
                <a:latin typeface="Helvetica" pitchFamily="-106" charset="0"/>
                <a:cs typeface="Helvetica" pitchFamily="-106" charset="0"/>
              </a:rPr>
              <a:t>Government has an obligation to guarantee the authenticity and integrity of its information</a:t>
            </a:r>
          </a:p>
          <a:p>
            <a:pPr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>
                <a:latin typeface="Helvetica" pitchFamily="-106" charset="0"/>
                <a:cs typeface="Helvetica" pitchFamily="-106" charset="0"/>
              </a:rPr>
              <a:t>Government has an obligation to preserve its information</a:t>
            </a:r>
          </a:p>
          <a:p>
            <a:pPr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>
                <a:latin typeface="Helvetica" pitchFamily="-106" charset="0"/>
                <a:cs typeface="Helvetica" pitchFamily="-106" charset="0"/>
              </a:rPr>
              <a:t>Government information created or compiled by government employees or at government expense should remain in the public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610600" cy="91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FDLP Vision and Mission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533400" y="17526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tabLst>
                <a:tab pos="571500" algn="l"/>
              </a:tabLst>
              <a:defRPr/>
            </a:pPr>
            <a:r>
              <a:rPr lang="en-US" sz="2400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VISION</a:t>
            </a:r>
          </a:p>
          <a:p>
            <a:pPr marL="342900">
              <a:tabLst>
                <a:tab pos="571500" algn="l"/>
              </a:tabLst>
              <a:defRPr/>
            </a:pPr>
            <a:r>
              <a:rPr lang="en-US" sz="2400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The Federal Depository Library Program will provide Government information when and where it is needed in order to create an informed citizenry and an improved quality of life. </a:t>
            </a:r>
          </a:p>
          <a:p>
            <a:pPr eaLnBrk="1" hangingPunct="1">
              <a:spcAft>
                <a:spcPts val="0"/>
              </a:spcAft>
              <a:buClr>
                <a:srgbClr val="7F7F7F"/>
              </a:buClr>
              <a:defRPr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US" sz="28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MISSION</a:t>
            </a:r>
          </a:p>
          <a:p>
            <a:pPr marL="342900" eaLnBrk="1" hangingPunct="1">
              <a:spcAft>
                <a:spcPts val="1200"/>
              </a:spcAft>
              <a:buClr>
                <a:srgbClr val="7F7F7F"/>
              </a:buClr>
              <a:defRPr/>
            </a:pPr>
            <a:r>
              <a:rPr lang="en-US" sz="2400" dirty="0" smtClean="0"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The mission of the Federal Depository Library Program is to provide for no-fee ready and permanent public access to Federal Government information, now and for future generations.</a:t>
            </a:r>
          </a:p>
          <a:p>
            <a:pPr eaLnBrk="1" hangingPunct="1">
              <a:spcAft>
                <a:spcPts val="1200"/>
              </a:spcAft>
              <a:buClr>
                <a:srgbClr val="7F7F7F"/>
              </a:buClr>
              <a:defRPr/>
            </a:pP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4475" y="1371600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The FDLP Forecast Study Process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199"/>
            <a:ext cx="4724400" cy="549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34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From the State Forecasts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Font typeface="Arial" charset="0"/>
              <a:buNone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Question 18:</a:t>
            </a:r>
          </a:p>
          <a:p>
            <a:pPr marL="228600" indent="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Arial" charset="0"/>
              <a:buNone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What would an ideal FDLP look like that met all of your current and 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anticipated needs 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for Federal Government information?</a:t>
            </a:r>
            <a:endParaRPr lang="en-US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ts val="1800"/>
              </a:spcBef>
              <a:buClr>
                <a:schemeClr val="bg1">
                  <a:lumMod val="50000"/>
                </a:schemeClr>
              </a:buClr>
              <a:buFont typeface="Arial" charset="0"/>
              <a:buNone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Question 20:</a:t>
            </a:r>
          </a:p>
          <a:p>
            <a:pPr marL="228600" indent="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Arial" charset="0"/>
              <a:buNone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Is there anything else that you would like to tell us about the current and 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future vision 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of the FDLP?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Font typeface="Arial" charset="0"/>
              <a:buNone/>
              <a:defRPr/>
            </a:pP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b="1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State Forecasts: Frequent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74838"/>
            <a:ext cx="8229600" cy="3687762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Program Governance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Preservation, Digitization, Access,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and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Harvesting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Training and Education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Cataloging and Bibliographic Control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Item Selection and Distribution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2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62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Program Governance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Helvetica" pitchFamily="34" charset="0"/>
                <a:cs typeface="Helvetica" pitchFamily="34" charset="0"/>
              </a:rPr>
              <a:t>More flexibility</a:t>
            </a:r>
          </a:p>
          <a:p>
            <a:pPr marL="5715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“Different needs and pressures: one size doesn’t fit all”</a:t>
            </a:r>
          </a:p>
          <a:p>
            <a:pPr marL="5715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“Combining collections: regional areas that cooperate to develop 100%”</a:t>
            </a:r>
          </a:p>
          <a:p>
            <a:pPr marL="5715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“Consortia options – flexibility to work within states and across state borders for services, preservation, bibliographic control, and more”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1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533400" y="914400"/>
            <a:ext cx="8229600" cy="762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Program Governance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396240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Liberal retention, withdrawal, and disposal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“Adapt current and anticipated technologies and workflows”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“Minimize physical footprint”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“Streamline/simplify selection and discard”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“Flexible protocols for substitution of digital surrogates”</a:t>
            </a:r>
          </a:p>
          <a:p>
            <a:pPr marL="685800" lvl="1" indent="-2286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1003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i="1" dirty="0">
                <a:solidFill>
                  <a:srgbClr val="4F81BD">
                    <a:lumMod val="75000"/>
                  </a:srgbClr>
                </a:solidFill>
                <a:latin typeface="Calisto MT" pitchFamily="18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xmlns="" val="26021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228600" y="914400"/>
            <a:ext cx="86106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b="1" dirty="0" smtClean="0">
                <a:solidFill>
                  <a:srgbClr val="376092"/>
                </a:solidFill>
                <a:latin typeface="Helvetica" pitchFamily="-106" charset="0"/>
                <a:ea typeface="ＭＳ Ｐゴシック" pitchFamily="34" charset="-128"/>
                <a:cs typeface="Helvetica" pitchFamily="-106" charset="0"/>
              </a:rPr>
              <a:t>SFAP: WA/AK depositories will: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267200"/>
          </a:xfrm>
        </p:spPr>
        <p:txBody>
          <a:bodyPr/>
          <a:lstStyle/>
          <a:p>
            <a:pPr marL="1485900" indent="-1485900">
              <a:buNone/>
            </a:pPr>
            <a:r>
              <a:rPr lang="en-US" sz="2000" b="1" dirty="0">
                <a:latin typeface="Helvetica" pitchFamily="34" charset="0"/>
                <a:cs typeface="Helvetica" pitchFamily="34" charset="0"/>
              </a:rPr>
              <a:t>Initiative 1: </a:t>
            </a:r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Work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collaboratively to establish a new regional depository model based upon the present Oregon model.  The new Washington/Alaska regional depository model will hereafter be referred to as the Washington/Alaska model (WAM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).</a:t>
            </a:r>
          </a:p>
          <a:p>
            <a:pPr marL="1485900" indent="-1485900">
              <a:spcBef>
                <a:spcPts val="0"/>
              </a:spcBef>
              <a:buNone/>
            </a:pPr>
            <a:endParaRPr lang="en-US" sz="2000" b="1" dirty="0">
              <a:latin typeface="Helvetica" pitchFamily="34" charset="0"/>
              <a:cs typeface="Helvetica" pitchFamily="34" charset="0"/>
            </a:endParaRPr>
          </a:p>
          <a:p>
            <a:pPr marL="1485900" indent="-1485900">
              <a:buNone/>
            </a:pPr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Initiative </a:t>
            </a:r>
            <a:r>
              <a:rPr lang="en-US" sz="2000" b="1" dirty="0">
                <a:latin typeface="Helvetica" pitchFamily="34" charset="0"/>
                <a:cs typeface="Helvetica" pitchFamily="34" charset="0"/>
              </a:rPr>
              <a:t>2: </a:t>
            </a:r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Continue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to work collaboratively, to the extent possible while completing the move to the WAM, on the existing five year plans for Federal depository library service.</a:t>
            </a:r>
          </a:p>
          <a:p>
            <a:pPr marL="1485900" indent="-1485900">
              <a:spcBef>
                <a:spcPts val="0"/>
              </a:spcBef>
              <a:buNone/>
            </a:pPr>
            <a:endParaRPr lang="en-US" sz="2000" dirty="0" smtClean="0">
              <a:latin typeface="Helvetica" pitchFamily="34" charset="0"/>
              <a:cs typeface="Helvetica" pitchFamily="34" charset="0"/>
            </a:endParaRPr>
          </a:p>
          <a:p>
            <a:pPr marL="1485900" indent="-1485900">
              <a:buNone/>
            </a:pPr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Initiative </a:t>
            </a:r>
            <a:r>
              <a:rPr lang="en-US" sz="2000" b="1" dirty="0">
                <a:latin typeface="Helvetica" pitchFamily="34" charset="0"/>
                <a:cs typeface="Helvetica" pitchFamily="34" charset="0"/>
              </a:rPr>
              <a:t>3: </a:t>
            </a:r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After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the WAM has been implemented, all Federal depository libraries in region will work collaboratively to revise five year plans for Washington and Alaska.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  <a:defRPr/>
            </a:pP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441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4_Office Theme</vt:lpstr>
      <vt:lpstr>FDLP Forecast Study   </vt:lpstr>
      <vt:lpstr>Principles of Government Information</vt:lpstr>
      <vt:lpstr>FDLP Vision and Mission</vt:lpstr>
      <vt:lpstr>Slide 4</vt:lpstr>
      <vt:lpstr>From the State Forecasts</vt:lpstr>
      <vt:lpstr>State Forecasts: Frequent Issues</vt:lpstr>
      <vt:lpstr>Program Governance</vt:lpstr>
      <vt:lpstr>Program Governance</vt:lpstr>
      <vt:lpstr>SFAP: WA/AK depositories will:</vt:lpstr>
      <vt:lpstr>Moving Toward Strategic Plans and the FDLP of the Future</vt:lpstr>
      <vt:lpstr>Questions?</vt:lpstr>
    </vt:vector>
  </TitlesOfParts>
  <Company>US GPO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 of my speech!  This is a tagline for my speech!</dc:title>
  <dc:creator>Dean Gardei</dc:creator>
  <cp:lastModifiedBy>CWU</cp:lastModifiedBy>
  <cp:revision>148</cp:revision>
  <cp:lastPrinted>2012-10-24T16:53:43Z</cp:lastPrinted>
  <dcterms:created xsi:type="dcterms:W3CDTF">2012-07-31T14:10:33Z</dcterms:created>
  <dcterms:modified xsi:type="dcterms:W3CDTF">2013-05-16T00:06:24Z</dcterms:modified>
</cp:coreProperties>
</file>